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2" r:id="rId5"/>
    <p:sldId id="292" r:id="rId6"/>
    <p:sldId id="297" r:id="rId7"/>
    <p:sldId id="283" r:id="rId8"/>
    <p:sldId id="298" r:id="rId9"/>
    <p:sldId id="284" r:id="rId10"/>
    <p:sldId id="294" r:id="rId11"/>
    <p:sldId id="295" r:id="rId12"/>
    <p:sldId id="285" r:id="rId13"/>
    <p:sldId id="29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E4725A-80E8-4E6E-A72C-76D72E265E1B}" v="6" dt="2020-10-22T16:58:01.512"/>
  </p1510:revLst>
</p1510:revInfo>
</file>

<file path=ppt/tableStyles.xml><?xml version="1.0" encoding="utf-8"?>
<a:tblStyleLst xmlns:a="http://schemas.openxmlformats.org/drawingml/2006/main" def="{7E9639D4-E3E2-4D34-9284-5A2195B3D0D7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outlineViewPr>
    <p:cViewPr>
      <p:scale>
        <a:sx n="33" d="100"/>
        <a:sy n="33" d="100"/>
      </p:scale>
      <p:origin x="0" y="-69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solidFill>
            <a:schemeClr val="bg1">
              <a:lumMod val="85000"/>
            </a:schemeClr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6229504327278125E-2"/>
                  <c:y val="-0.1400252328934865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864166572989867"/>
                  <c:y val="-0.15145586415009771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9525299079784011E-2"/>
                  <c:y val="0.26004686108790359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0.24795467400030627"/>
                  <c:y val="0.2714774923445146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1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Revenue</a:t>
            </a:r>
            <a:r>
              <a:rPr lang="en-US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Over Time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tx1"/>
                </a:solidFill>
                <a:ln w="9525">
                  <a:noFill/>
                </a:ln>
                <a:effectLst/>
              </c:spPr>
            </c:marker>
            <c:bubble3D val="0"/>
            <c:spPr>
              <a:ln w="50800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chemeClr val="tx1"/>
                </a:solidFill>
                <a:ln w="9525">
                  <a:noFill/>
                </a:ln>
                <a:effectLst/>
              </c:spPr>
            </c:marker>
            <c:bubble3D val="0"/>
            <c:spPr>
              <a:ln w="50800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tx1"/>
                </a:solidFill>
                <a:ln w="9525">
                  <a:noFill/>
                </a:ln>
                <a:effectLst/>
              </c:spPr>
            </c:marker>
            <c:bubble3D val="0"/>
            <c:spPr>
              <a:ln w="50800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00041416"/>
        <c:axId val="1000041744"/>
      </c:line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tmp>
</file>

<file path=ppt/media/image16.tmp>
</file>

<file path=ppt/media/image17.jpg>
</file>

<file path=ppt/media/image2.jpg>
</file>

<file path=ppt/media/image3.jpg>
</file>

<file path=ppt/media/image4.tmp>
</file>

<file path=ppt/media/image5.tmp>
</file>

<file path=ppt/media/image6.tmp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10/22/2020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bg1">
              <a:lumMod val="95000"/>
            </a:schemeClr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bg1">
              <a:alpha val="80000"/>
            </a:schemeClr>
          </a:solidFill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54632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6F629-658F-4B7E-A1D1-2522EA76B0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5380A33-49FB-43FC-B60E-34A2E555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C657649-400B-459D-918F-D5C58351D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2000"/>
            <a:ext cx="5472114" cy="46649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923135C-68B1-4D2B-80D0-318CB859F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886" y="1512000"/>
            <a:ext cx="5472114" cy="46649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BF39E7D-3145-466A-B07A-D49E661CE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86" y="1512000"/>
            <a:ext cx="547211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D33A71EE-E94D-4F02-B8C5-DC59F45638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9886" y="1512000"/>
            <a:ext cx="547211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EF63D731-8A55-4A6C-A975-9B0F1F435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6" y="2505075"/>
            <a:ext cx="5472114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60CBD79B-0266-4692-9562-0F7706A27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87" y="2505075"/>
            <a:ext cx="5472114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5515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84F2FFD-7164-411A-96A5-A5211A6CA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B3FD9-234A-4B72-9A91-D7DD23D39CD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FDBADDA-AF39-45A0-BBAB-A87608C0A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083984-DDF1-4D26-BB0A-9EE8430AB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180000" bIns="0" rtlCol="0">
            <a:noAutofit/>
          </a:bodyPr>
          <a:lstStyle>
            <a:lvl1pPr marL="0" indent="0" algn="r">
              <a:buNone/>
              <a:defRPr lang="en-US">
                <a:solidFill>
                  <a:schemeClr val="tx1"/>
                </a:solidFill>
              </a:defRPr>
            </a:lvl1pPr>
          </a:lstStyle>
          <a:p>
            <a:pPr marL="266700" lvl="0" indent="-266700" algn="r"/>
            <a:r>
              <a:rPr lang="en-US" noProof="0"/>
              <a:t>Click to edit Master text styles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05EC740-58FD-4D74-B7D7-DA487FC5E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987425"/>
            <a:ext cx="5472000" cy="47185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4204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083984-DDF1-4D26-BB0A-9EE8430AB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180000" bIns="0" rtlCol="0">
            <a:noAutofit/>
          </a:bodyPr>
          <a:lstStyle>
            <a:lvl1pPr marL="0" indent="0" algn="r">
              <a:buNone/>
              <a:defRPr lang="en-US">
                <a:solidFill>
                  <a:schemeClr val="tx1"/>
                </a:solidFill>
              </a:defRPr>
            </a:lvl1pPr>
          </a:lstStyle>
          <a:p>
            <a:pPr marL="266700" lvl="0" indent="-266700" algn="r"/>
            <a:r>
              <a:rPr lang="en-US" noProof="0"/>
              <a:t>Click to 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E28466D9-7530-474E-BC12-1642958B72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5999" y="987425"/>
            <a:ext cx="5471999" cy="47185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05497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F7A73E-4A54-4742-8586-DD6DAA3BC61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313656" y="1955257"/>
            <a:ext cx="9564688" cy="2947486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0921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bg1">
              <a:lumMod val="95000"/>
            </a:schemeClr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bg1">
              <a:alpha val="80000"/>
            </a:schemeClr>
          </a:solidFill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920514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A9BE28-009E-4D88-9951-81B453F75A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solidFill>
            <a:schemeClr val="bg1"/>
          </a:solidFill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bg1">
              <a:lumMod val="95000"/>
            </a:schemeClr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bg1"/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46000">
                <a:schemeClr val="bg1"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6815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69100" y="144000"/>
            <a:ext cx="5280100" cy="6048000"/>
          </a:xfrm>
          <a:solidFill>
            <a:schemeClr val="bg1">
              <a:lumMod val="95000"/>
            </a:schemeClr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93000" y="2438399"/>
            <a:ext cx="3836200" cy="3044399"/>
          </a:xfrm>
          <a:gradFill>
            <a:gsLst>
              <a:gs pos="83186">
                <a:schemeClr val="bg1"/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46000">
                <a:schemeClr val="bg1">
                  <a:alpha val="90000"/>
                </a:schemeClr>
              </a:gs>
            </a:gsLst>
            <a:lin ang="3600000" scaled="0"/>
          </a:gradFill>
        </p:spPr>
        <p:txBody>
          <a:bodyPr lIns="432000" tIns="432000" rIns="72000" bIns="1188000" anchor="t"/>
          <a:lstStyle>
            <a:lvl1pPr algn="l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465176"/>
            <a:ext cx="3372329" cy="774934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lIns="180000" tIns="144000" r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044400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5708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5280100" cy="6060155"/>
          </a:xfrm>
          <a:solidFill>
            <a:schemeClr val="bg1">
              <a:lumMod val="95000"/>
            </a:schemeClr>
          </a:solidFill>
        </p:spPr>
        <p:txBody>
          <a:bodyPr lIns="0" tIns="144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3263899"/>
            <a:ext cx="5472000" cy="2442088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9E1708-B7A6-4D6F-9968-5398B335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7529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FD215-79E5-48E4-95DB-2C5E5A1F8E8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F905B34-4C18-4A8D-8167-57B7BF03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DA3C530-12F9-48FC-BC5E-D34BDC504B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4000" y="143999"/>
            <a:ext cx="11905200" cy="6047999"/>
          </a:xfrm>
          <a:solidFill>
            <a:schemeClr val="bg1">
              <a:lumMod val="95000"/>
            </a:schemeClr>
          </a:solidFill>
        </p:spPr>
        <p:txBody>
          <a:bodyPr lIns="0" r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64900" y="4910452"/>
            <a:ext cx="4101900" cy="773546"/>
          </a:xfrm>
          <a:solidFill>
            <a:schemeClr val="tx1"/>
          </a:solidFill>
        </p:spPr>
        <p:txBody>
          <a:bodyPr lIns="180000" tIns="72000" rIns="180000" anchor="t"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C14527-4DF5-4A98-AE66-C80F3B8E6D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78C031A-1E1B-4E18-9052-CA6639754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bg1">
              <a:lumMod val="95000"/>
            </a:schemeClr>
          </a:solidFill>
        </p:spPr>
        <p:txBody>
          <a:bodyPr lIns="1764000" rIns="0" anchor="ctr"/>
          <a:lstStyle>
            <a:lvl1pPr marL="0" indent="0" algn="l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15412" y="360000"/>
            <a:ext cx="4416588" cy="471657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15413" y="5076572"/>
            <a:ext cx="4416587" cy="1421429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468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CEB7A85F-8707-4B62-B299-F53931B861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48708" y="5540135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BA4C7E3C-7C17-46E9-928A-D3D505EEAA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8708" y="5809779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6ADD6EB2-7D8E-4991-87A6-02723731EB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48708" y="6079423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6844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99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726F2C-157B-477E-AD76-8F54126834C2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40000" cy="43775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4FB90F-5E6B-4508-96BB-939635D11AFF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4A1CB7-B157-440C-BA82-A62890EF3721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5B1BAC-5CBE-4B0E-B0AA-1C05EBEE964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68BD16A-5998-4CCA-B0F2-62F67B639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7425" y="6322399"/>
            <a:ext cx="370575" cy="36512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000" y="6322399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839907-C37E-4F37-B9BB-92B4A49360E6}"/>
              </a:ext>
            </a:extLst>
          </p:cNvPr>
          <p:cNvSpPr txBox="1"/>
          <p:nvPr userDrawn="1"/>
        </p:nvSpPr>
        <p:spPr>
          <a:xfrm>
            <a:off x="10194026" y="6258973"/>
            <a:ext cx="1577974" cy="427535"/>
          </a:xfrm>
          <a:prstGeom prst="rect">
            <a:avLst/>
          </a:prstGeom>
          <a:noFill/>
        </p:spPr>
        <p:txBody>
          <a:bodyPr wrap="square" lIns="0" tIns="144000" rIns="0" bIns="0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US" sz="2000" b="1" spc="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</a:rPr>
              <a:t>Contoso</a:t>
            </a:r>
            <a:br>
              <a:rPr lang="en-US" sz="2000" b="1" spc="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b="0" i="1" spc="60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Suites</a:t>
            </a: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  <p:sldLayoutId id="2147483666" r:id="rId5"/>
    <p:sldLayoutId id="2147483659" r:id="rId6"/>
    <p:sldLayoutId id="2147483660" r:id="rId7"/>
    <p:sldLayoutId id="2147483664" r:id="rId8"/>
    <p:sldLayoutId id="2147483668" r:id="rId9"/>
    <p:sldLayoutId id="2147483669" r:id="rId10"/>
    <p:sldLayoutId id="2147483650" r:id="rId11"/>
    <p:sldLayoutId id="2147483652" r:id="rId12"/>
    <p:sldLayoutId id="2147483667" r:id="rId13"/>
    <p:sldLayoutId id="2147483656" r:id="rId14"/>
    <p:sldLayoutId id="2147483657" r:id="rId15"/>
    <p:sldLayoutId id="2147483671" r:id="rId16"/>
    <p:sldLayoutId id="2147483672" r:id="rId17"/>
    <p:sldLayoutId id="2147483654" r:id="rId18"/>
    <p:sldLayoutId id="2147483673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mp"/><Relationship Id="rId3" Type="http://schemas.openxmlformats.org/officeDocument/2006/relationships/image" Target="../media/image3.jpg"/><Relationship Id="rId7" Type="http://schemas.openxmlformats.org/officeDocument/2006/relationships/image" Target="../media/image5.tmp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mp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xceptionalanimals.wordpress.com/2011/03/20/polar-bear-ursus-maritimu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Snowy forrest from top" title="Snowy forrest from top">
            <a:extLst>
              <a:ext uri="{FF2B5EF4-FFF2-40B4-BE49-F238E27FC236}">
                <a16:creationId xmlns:a16="http://schemas.microsoft.com/office/drawing/2014/main" id="{F7C18470-34F4-493A-B338-DAAE751FB6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3400" y="146383"/>
            <a:ext cx="11905200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000" y="359999"/>
            <a:ext cx="4416588" cy="4167613"/>
          </a:xfrm>
        </p:spPr>
        <p:txBody>
          <a:bodyPr/>
          <a:lstStyle/>
          <a:p>
            <a:r>
              <a:rPr lang="en-US" sz="5400" dirty="0"/>
              <a:t>Polar Bear Tracking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131294"/>
            <a:ext cx="4416587" cy="1366708"/>
          </a:xfrm>
          <a:ln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</a:gradFill>
          </a:ln>
        </p:spPr>
        <p:txBody>
          <a:bodyPr/>
          <a:lstStyle/>
          <a:p>
            <a:pPr algn="ctr"/>
            <a:r>
              <a:rPr lang="en-US" b="1" u="sng" dirty="0"/>
              <a:t>Project 2 Teammates</a:t>
            </a:r>
            <a:r>
              <a:rPr lang="en-US" dirty="0"/>
              <a:t>:</a:t>
            </a:r>
          </a:p>
          <a:p>
            <a:pPr algn="l"/>
            <a:r>
              <a:rPr lang="en-US" dirty="0"/>
              <a:t>	Meg </a:t>
            </a:r>
            <a:r>
              <a:rPr lang="en-US" dirty="0" err="1"/>
              <a:t>Estey</a:t>
            </a:r>
            <a:r>
              <a:rPr lang="en-US" dirty="0"/>
              <a:t>, Curtis </a:t>
            </a:r>
            <a:r>
              <a:rPr lang="en-US" dirty="0" err="1"/>
              <a:t>Caile</a:t>
            </a:r>
            <a:r>
              <a:rPr lang="en-US" dirty="0"/>
              <a:t>, Chris 	</a:t>
            </a:r>
            <a:r>
              <a:rPr lang="en-US" dirty="0" err="1"/>
              <a:t>Joncha</a:t>
            </a:r>
            <a:r>
              <a:rPr lang="en-US" dirty="0"/>
              <a:t>, Dave Borowski and Brooke 	Crofts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Frosted drops on flat glass">
            <a:extLst>
              <a:ext uri="{FF2B5EF4-FFF2-40B4-BE49-F238E27FC236}">
                <a16:creationId xmlns:a16="http://schemas.microsoft.com/office/drawing/2014/main" id="{2771D128-D998-4ED8-9EB7-5F3516C8FC4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6180" y="144000"/>
            <a:ext cx="11900839" cy="6570000"/>
          </a:xfr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0C7833EF-F2FC-4C18-9E89-7491D88CF2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latin typeface="Ravie" panose="04040805050809020602" pitchFamily="82" charset="0"/>
              </a:rPr>
              <a:t>Our Thanks To: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r>
              <a:rPr lang="en-US" sz="3200" dirty="0"/>
              <a:t>Kevin, Jess, and Royal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C9AEF562-1B88-4933-832C-6BD075D10A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2 – Polar Bear Habitat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DU Bootcamp 2020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Instructor: Kevin Lee</a:t>
            </a:r>
          </a:p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73EDC26-15F7-41F7-8D1D-E36AFD8FA7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TA’s: Jess Tillis and Royal Taylor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Snow mountains from the ground">
            <a:extLst>
              <a:ext uri="{FF2B5EF4-FFF2-40B4-BE49-F238E27FC236}">
                <a16:creationId xmlns:a16="http://schemas.microsoft.com/office/drawing/2014/main" id="{FB6C117D-C3C2-4923-B0BC-DC2F8814D0C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8506" y="170476"/>
            <a:ext cx="11899494" cy="658791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9101" y="804500"/>
            <a:ext cx="3739634" cy="253320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30702" y="353039"/>
            <a:ext cx="2301776" cy="562177"/>
          </a:xfrm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</a:gradFill>
          </a:ln>
        </p:spPr>
        <p:txBody>
          <a:bodyPr/>
          <a:lstStyle/>
          <a:p>
            <a:pPr algn="ctr"/>
            <a:r>
              <a:rPr lang="en-US" sz="2800" dirty="0">
                <a:latin typeface="+mj-lt"/>
              </a:rPr>
              <a:t>Data Used: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 descr="A polar bear in the snow&#10;&#10;Description automatically generated">
            <a:extLst>
              <a:ext uri="{FF2B5EF4-FFF2-40B4-BE49-F238E27FC236}">
                <a16:creationId xmlns:a16="http://schemas.microsoft.com/office/drawing/2014/main" id="{D10EB040-3BAD-49C7-AE13-43FB4F5D55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79099" y="777475"/>
            <a:ext cx="3739635" cy="25602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5846160-E3E2-4E0B-B120-1C1B72CE09B0}"/>
              </a:ext>
            </a:extLst>
          </p:cNvPr>
          <p:cNvSpPr txBox="1"/>
          <p:nvPr/>
        </p:nvSpPr>
        <p:spPr>
          <a:xfrm>
            <a:off x="779099" y="3821834"/>
            <a:ext cx="29907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exceptionalanimals.wordpress.com/2011/03/20/polar-bear-ursus-maritimus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  <p:pic>
        <p:nvPicPr>
          <p:cNvPr id="12" name="Picture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FB67DC3-A6D4-45DE-A314-1151B29BFD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9087" y="4337794"/>
            <a:ext cx="8863813" cy="2167167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906707B-5159-40A2-A084-2073CDC0FC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77888" y="3916765"/>
            <a:ext cx="4199537" cy="1809940"/>
          </a:xfrm>
          <a:prstGeom prst="rect">
            <a:avLst/>
          </a:prstGeom>
        </p:spPr>
      </p:pic>
      <p:pic>
        <p:nvPicPr>
          <p:cNvPr id="14" name="Picture 13" descr="Table&#10;&#10;Description automatically generated">
            <a:extLst>
              <a:ext uri="{FF2B5EF4-FFF2-40B4-BE49-F238E27FC236}">
                <a16:creationId xmlns:a16="http://schemas.microsoft.com/office/drawing/2014/main" id="{C6D67991-6504-4951-B42A-AE1391A1B1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62376" y="1097412"/>
            <a:ext cx="5281118" cy="214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Snow mountains from the ground">
            <a:extLst>
              <a:ext uri="{FF2B5EF4-FFF2-40B4-BE49-F238E27FC236}">
                <a16:creationId xmlns:a16="http://schemas.microsoft.com/office/drawing/2014/main" id="{199D014F-A091-4AB5-A7DE-AB7239BAF8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6853" y="144000"/>
            <a:ext cx="11899494" cy="606015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0999" y="3643125"/>
            <a:ext cx="3676425" cy="3044399"/>
          </a:xfrm>
        </p:spPr>
        <p:txBody>
          <a:bodyPr/>
          <a:lstStyle/>
          <a:p>
            <a:r>
              <a:rPr lang="en-US" dirty="0"/>
              <a:t>Education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 had to learn more about Polar Bears to understand our data.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063F3E-4658-4893-AB9F-98325F37F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00" y="200452"/>
            <a:ext cx="2733675" cy="27336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13651D-7AA1-48B1-B9A7-56B49DE817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3749" y="319630"/>
            <a:ext cx="2733675" cy="27336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522456-7E44-462A-AFE0-DAE7594333F2}"/>
              </a:ext>
            </a:extLst>
          </p:cNvPr>
          <p:cNvSpPr txBox="1"/>
          <p:nvPr/>
        </p:nvSpPr>
        <p:spPr>
          <a:xfrm>
            <a:off x="514576" y="5374136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Collars are placed on adult female polar bears for about 12-14 months. Collaring male bears is ineffective, as collars slip off male bears’ heads.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EE0F77-9DB0-4294-B7C0-1923B81166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1738" y="817931"/>
            <a:ext cx="4876800" cy="32432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59B486-23C3-4DBB-A906-9537F71B55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09" y="2439562"/>
            <a:ext cx="4386022" cy="2906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918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Sky view of desolate snow covered mountains">
            <a:extLst>
              <a:ext uri="{FF2B5EF4-FFF2-40B4-BE49-F238E27FC236}">
                <a16:creationId xmlns:a16="http://schemas.microsoft.com/office/drawing/2014/main" id="{D2F0B21B-60AF-4BFF-AB00-273F16E628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6771584" y="144000"/>
            <a:ext cx="5275131" cy="6543524"/>
          </a:xfr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B7D2F0-D16B-4916-87C1-9B29D9E765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554028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/>
              <a:t>Creating our Webpage </a:t>
            </a:r>
          </a:p>
          <a:p>
            <a:r>
              <a:rPr lang="en-US" dirty="0"/>
              <a:t>Formatting issues with Leaflet inside of HTML</a:t>
            </a:r>
          </a:p>
          <a:p>
            <a:r>
              <a:rPr lang="en-US" dirty="0"/>
              <a:t>Tying all the components together</a:t>
            </a:r>
          </a:p>
          <a:p>
            <a:r>
              <a:rPr lang="en-US" dirty="0"/>
              <a:t> Live Polar Bear cam was featuring other artic animals</a:t>
            </a:r>
          </a:p>
          <a:p>
            <a:r>
              <a:rPr lang="en-US" dirty="0"/>
              <a:t>Utilized Inspecting other websites for artistic inspiration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7F373D8-DE02-4755-9E5B-C36A73A9F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00" y="144000"/>
            <a:ext cx="6436311" cy="3486335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D2954DD-FE67-44DE-8F10-97A7543F1E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7671" y="170476"/>
            <a:ext cx="3372329" cy="1503286"/>
          </a:xfrm>
        </p:spPr>
        <p:txBody>
          <a:bodyPr/>
          <a:lstStyle/>
          <a:p>
            <a:r>
              <a:rPr lang="en-US" dirty="0"/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Sky view of desolate snow covered mountains">
            <a:extLst>
              <a:ext uri="{FF2B5EF4-FFF2-40B4-BE49-F238E27FC236}">
                <a16:creationId xmlns:a16="http://schemas.microsoft.com/office/drawing/2014/main" id="{1AB66C4D-B643-4E90-84E0-FF247D592C3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4000" y="147229"/>
            <a:ext cx="5280100" cy="60536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Our Promise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66EEB513-467F-4991-82EC-AD68FC132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</a:gradFill>
          </a:ln>
        </p:spPr>
        <p:txBody>
          <a:bodyPr/>
          <a:lstStyle/>
          <a:p>
            <a:r>
              <a:rPr lang="en-US" dirty="0"/>
              <a:t>Lorem ipsum dolor sit amet, consectetur adipiscing elit. Etiam aliquet eu mi quis lacinia.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B7D2F0-D16B-4916-87C1-9B29D9E765CF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Lorem ipsum dolor sit amet, consectetur adipiscing elit. </a:t>
            </a:r>
          </a:p>
          <a:p>
            <a:r>
              <a:rPr lang="en-US" dirty="0"/>
              <a:t>Ut fermentum a magna ut eleifend. Integer convallis suscipit ante eu varius. </a:t>
            </a:r>
          </a:p>
          <a:p>
            <a:r>
              <a:rPr lang="en-US" dirty="0"/>
              <a:t>Morbi a purus dolor. Suspendisse sit amet ipsum finibus justo viverra blandit. </a:t>
            </a:r>
          </a:p>
          <a:p>
            <a:r>
              <a:rPr lang="en-US" dirty="0"/>
              <a:t>Ut congue quis tortor eget sodales.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159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anchor="ctr">
            <a:normAutofit/>
          </a:bodyPr>
          <a:lstStyle/>
          <a:p>
            <a:r>
              <a:rPr lang="en-US" sz="3000"/>
              <a:t>Visualization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87" y="2178450"/>
            <a:ext cx="5472114" cy="823912"/>
          </a:xfrm>
        </p:spPr>
        <p:txBody>
          <a:bodyPr anchor="b">
            <a:normAutofit/>
          </a:bodyPr>
          <a:lstStyle/>
          <a:p>
            <a:r>
              <a:rPr lang="en-US" dirty="0"/>
              <a:t>What a swim!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12F8774-0924-4299-BF75-B1D9F1DD5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5311" y="864000"/>
            <a:ext cx="5472114" cy="823912"/>
          </a:xfrm>
        </p:spPr>
        <p:txBody>
          <a:bodyPr/>
          <a:lstStyle/>
          <a:p>
            <a:r>
              <a:rPr lang="en-US" dirty="0"/>
              <a:t>Making the data work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7999" y="1935047"/>
            <a:ext cx="5472114" cy="3684588"/>
          </a:xfrm>
        </p:spPr>
        <p:txBody>
          <a:bodyPr>
            <a:normAutofit/>
          </a:bodyPr>
          <a:lstStyle/>
          <a:p>
            <a:r>
              <a:rPr lang="en-US" dirty="0"/>
              <a:t>We had to manually change some longitudes from positive to negative in order to get the data to report correctly. </a:t>
            </a:r>
          </a:p>
          <a:p>
            <a:r>
              <a:rPr lang="en-US" dirty="0"/>
              <a:t>The map repeating itself, skewed our visual data.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B391CB05-34C7-4522-A428-131A24ECA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87" y="3075103"/>
            <a:ext cx="5472114" cy="25445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9555074"/>
              </p:ext>
            </p:extLst>
          </p:nvPr>
        </p:nvGraphicFramePr>
        <p:xfrm>
          <a:off x="4318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5476970"/>
              </p:ext>
            </p:extLst>
          </p:nvPr>
        </p:nvGraphicFramePr>
        <p:xfrm>
          <a:off x="44069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 title="Gross Revenue Placeholder Chart">
            <a:extLst>
              <a:ext uri="{FF2B5EF4-FFF2-40B4-BE49-F238E27FC236}">
                <a16:creationId xmlns:a16="http://schemas.microsoft.com/office/drawing/2014/main" id="{A8D5CDFF-2AF9-4CDE-BF8D-15F294BD50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1320689"/>
              </p:ext>
            </p:extLst>
          </p:nvPr>
        </p:nvGraphicFramePr>
        <p:xfrm>
          <a:off x="83820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991089"/>
              </p:ext>
            </p:extLst>
          </p:nvPr>
        </p:nvGraphicFramePr>
        <p:xfrm>
          <a:off x="431801" y="1614845"/>
          <a:ext cx="11328401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$6,750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$33,750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$135,000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$270,000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Snow falling on trees in a forrest">
            <a:extLst>
              <a:ext uri="{FF2B5EF4-FFF2-40B4-BE49-F238E27FC236}">
                <a16:creationId xmlns:a16="http://schemas.microsoft.com/office/drawing/2014/main" id="{5374CEFF-A431-4745-B9D5-35B222FD3F6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tretch>
            <a:fillRect/>
          </a:stretch>
        </p:blipFill>
        <p:spPr>
          <a:xfrm>
            <a:off x="148286" y="170476"/>
            <a:ext cx="11899714" cy="6543525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9692" y="471617"/>
            <a:ext cx="4101900" cy="773546"/>
          </a:xfrm>
          <a:solidFill>
            <a:schemeClr val="tx1"/>
          </a:solidFill>
        </p:spPr>
        <p:txBody>
          <a:bodyPr/>
          <a:lstStyle/>
          <a:p>
            <a:r>
              <a:rPr lang="en-US" sz="3200" dirty="0"/>
              <a:t>Target Audiences: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7FF01862-0639-48CD-A883-31DC1B378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Image Slide</a:t>
            </a:r>
          </a:p>
        </p:txBody>
      </p:sp>
      <p:pic>
        <p:nvPicPr>
          <p:cNvPr id="3" name="Picture 2" descr="A picture containing website&#10;&#10;Description automatically generated">
            <a:extLst>
              <a:ext uri="{FF2B5EF4-FFF2-40B4-BE49-F238E27FC236}">
                <a16:creationId xmlns:a16="http://schemas.microsoft.com/office/drawing/2014/main" id="{EA2344F4-3318-4AC4-A800-9C8B4B285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101" y="2398560"/>
            <a:ext cx="3611262" cy="3852014"/>
          </a:xfrm>
          <a:prstGeom prst="rect">
            <a:avLst/>
          </a:prstGeom>
        </p:spPr>
      </p:pic>
      <p:pic>
        <p:nvPicPr>
          <p:cNvPr id="7" name="Picture 6" descr="A picture containing photo, birthday, cake, riding&#10;&#10;Description automatically generated">
            <a:extLst>
              <a:ext uri="{FF2B5EF4-FFF2-40B4-BE49-F238E27FC236}">
                <a16:creationId xmlns:a16="http://schemas.microsoft.com/office/drawing/2014/main" id="{AE830B57-0DC2-470C-8486-F3D88F2BF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8363" y="471617"/>
            <a:ext cx="2969431" cy="398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1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56AFF"/>
      </a:accent1>
      <a:accent2>
        <a:srgbClr val="FF391E"/>
      </a:accent2>
      <a:accent3>
        <a:srgbClr val="A1CC18"/>
      </a:accent3>
      <a:accent4>
        <a:srgbClr val="FFC000"/>
      </a:accent4>
      <a:accent5>
        <a:srgbClr val="1554B2"/>
      </a:accent5>
      <a:accent6>
        <a:srgbClr val="8BB20C"/>
      </a:accent6>
      <a:hlink>
        <a:srgbClr val="056AFF"/>
      </a:hlink>
      <a:folHlink>
        <a:srgbClr val="056AFF"/>
      </a:folHlink>
    </a:clrScheme>
    <a:fontScheme name="Custom 150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46000">
              <a:schemeClr val="bg1">
                <a:alpha val="90000"/>
              </a:schemeClr>
            </a:gs>
            <a:gs pos="0">
              <a:schemeClr val="accent1">
                <a:lumMod val="20000"/>
                <a:lumOff val="80000"/>
                <a:alpha val="50000"/>
              </a:schemeClr>
            </a:gs>
            <a:gs pos="80000">
              <a:schemeClr val="bg1">
                <a:lumMod val="95000"/>
              </a:schemeClr>
            </a:gs>
          </a:gsLst>
          <a:lin ang="3600000" scaled="0"/>
        </a:gradFill>
      </a:spPr>
      <a:bodyPr rot="0" spcFirstLastPara="0" vertOverflow="overflow" horzOverflow="overflow" vert="horz" wrap="square" lIns="72000" tIns="0" rIns="180000" bIns="180000" numCol="1" spcCol="0" rtlCol="0" fromWordArt="0" anchor="b" anchorCtr="0" forceAA="0" compatLnSpc="1">
        <a:prstTxWarp prst="textNoShape">
          <a:avLst/>
        </a:prstTxWarp>
        <a:noAutofit/>
      </a:bodyPr>
      <a:lstStyle>
        <a:defPPr algn="r">
          <a:lnSpc>
            <a:spcPts val="4700"/>
          </a:lnSpc>
          <a:spcBef>
            <a:spcPct val="0"/>
          </a:spcBef>
          <a:defRPr sz="4500">
            <a:solidFill>
              <a:schemeClr val="tx1"/>
            </a:solidFill>
            <a:latin typeface="Rockwell" panose="02060603020205020403" pitchFamily="18" charset="0"/>
            <a:ea typeface="+mj-ea"/>
            <a:cs typeface="+mj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TF44613219_Snowscape presentation_AAS_v3" id="{3F58B2BF-7FCB-4030-95D0-6E1293A51CD9}" vid="{53A5683B-83CA-458E-B89B-61DA222BA6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4A1A72F-8D9B-43C2-9EF9-F1EF7B91BE5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4597FF3-20AC-4CC1-81BE-167C9DD71F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349276-D03C-4504-A5DA-3C2BED60D3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351</Words>
  <Application>Microsoft Office PowerPoint</Application>
  <PresentationFormat>Widescreen</PresentationFormat>
  <Paragraphs>92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Ravie</vt:lpstr>
      <vt:lpstr>Rockwell</vt:lpstr>
      <vt:lpstr>Times New Roman</vt:lpstr>
      <vt:lpstr>Office Theme</vt:lpstr>
      <vt:lpstr>Polar Bear Tracking</vt:lpstr>
      <vt:lpstr>PowerPoint Presentation</vt:lpstr>
      <vt:lpstr>Education</vt:lpstr>
      <vt:lpstr>HTML</vt:lpstr>
      <vt:lpstr>Our Promise</vt:lpstr>
      <vt:lpstr>Visualization</vt:lpstr>
      <vt:lpstr>Chart Options</vt:lpstr>
      <vt:lpstr>Table</vt:lpstr>
      <vt:lpstr>Large Image Slide</vt:lpstr>
      <vt:lpstr>Our Thanks To:   Kevin, Jess, and Royal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2020-10-22T16:40:56Z</dcterms:created>
  <dcterms:modified xsi:type="dcterms:W3CDTF">2020-10-22T17:01:03Z</dcterms:modified>
</cp:coreProperties>
</file>

<file path=docProps/thumbnail.jpeg>
</file>